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11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75388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568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45 minutes</a:t>
            </a:r>
          </a:p>
        </p:txBody>
      </p:sp>
    </p:spTree>
    <p:extLst>
      <p:ext uri="{BB962C8B-B14F-4D97-AF65-F5344CB8AC3E}">
        <p14:creationId xmlns:p14="http://schemas.microsoft.com/office/powerpoint/2010/main" val="2776279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7587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45 minutes</a:t>
            </a:r>
          </a:p>
        </p:txBody>
      </p:sp>
    </p:spTree>
    <p:extLst>
      <p:ext uri="{BB962C8B-B14F-4D97-AF65-F5344CB8AC3E}">
        <p14:creationId xmlns:p14="http://schemas.microsoft.com/office/powerpoint/2010/main" val="3134295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7354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200">
                <a:solidFill>
                  <a:srgbClr val="222222"/>
                </a:solidFill>
              </a:rPr>
              <a:t>4) 30 minutes:   RET Teacher Leaders and RET Teachers and Fellow meet to provide feedback on how well all aspects are linked together.</a:t>
            </a:r>
          </a:p>
        </p:txBody>
      </p:sp>
    </p:spTree>
    <p:extLst>
      <p:ext uri="{BB962C8B-B14F-4D97-AF65-F5344CB8AC3E}">
        <p14:creationId xmlns:p14="http://schemas.microsoft.com/office/powerpoint/2010/main" val="2635012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45 minutes</a:t>
            </a:r>
          </a:p>
        </p:txBody>
      </p:sp>
    </p:spTree>
    <p:extLst>
      <p:ext uri="{BB962C8B-B14F-4D97-AF65-F5344CB8AC3E}">
        <p14:creationId xmlns:p14="http://schemas.microsoft.com/office/powerpoint/2010/main" val="1676582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385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45 minutes</a:t>
            </a:r>
          </a:p>
        </p:txBody>
      </p:sp>
    </p:spTree>
    <p:extLst>
      <p:ext uri="{BB962C8B-B14F-4D97-AF65-F5344CB8AC3E}">
        <p14:creationId xmlns:p14="http://schemas.microsoft.com/office/powerpoint/2010/main" val="253166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8965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3915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45 minutes</a:t>
            </a:r>
          </a:p>
        </p:txBody>
      </p:sp>
    </p:spTree>
    <p:extLst>
      <p:ext uri="{BB962C8B-B14F-4D97-AF65-F5344CB8AC3E}">
        <p14:creationId xmlns:p14="http://schemas.microsoft.com/office/powerpoint/2010/main" val="3954682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Book as a resource!</a:t>
            </a:r>
          </a:p>
        </p:txBody>
      </p:sp>
    </p:spTree>
    <p:extLst>
      <p:ext uri="{BB962C8B-B14F-4D97-AF65-F5344CB8AC3E}">
        <p14:creationId xmlns:p14="http://schemas.microsoft.com/office/powerpoint/2010/main" val="400288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102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548639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57200" y="4844510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21" name="Shape 21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57200" y="5757014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" name="Shape 7"/>
          <p:cNvCxnSpPr/>
          <p:nvPr/>
        </p:nvCxnSpPr>
        <p:spPr>
          <a:xfrm>
            <a:off x="457200" y="669767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indent="0" rtl="0">
              <a:spcBef>
                <a:spcPts val="600"/>
              </a:spcBef>
              <a:buNone/>
            </a:pPr>
            <a:r>
              <a:rPr lang="en" sz="4400" dirty="0"/>
              <a:t>Academic Content Standards, Curriculum, Assessment, Misconceptions, and Instruction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RET Meeting</a:t>
            </a:r>
          </a:p>
          <a:p>
            <a:pPr>
              <a:buNone/>
            </a:pPr>
            <a:r>
              <a:rPr lang="en" dirty="0"/>
              <a:t>October 29, 2013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365" y="4981190"/>
            <a:ext cx="3011134" cy="17024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Best Practices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Academic Content Standards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Curriculum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Assessment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Misconceptions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endParaRPr lang="en" dirty="0">
              <a:solidFill>
                <a:srgbClr val="00000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4562000" y="22059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1" name="Shape 101"/>
          <p:cNvCxnSpPr/>
          <p:nvPr/>
        </p:nvCxnSpPr>
        <p:spPr>
          <a:xfrm>
            <a:off x="4562000" y="3308900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2" name="Shape 102"/>
          <p:cNvCxnSpPr/>
          <p:nvPr/>
        </p:nvCxnSpPr>
        <p:spPr>
          <a:xfrm>
            <a:off x="4562000" y="43415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Misconceptions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000000"/>
                </a:solidFill>
              </a:rPr>
              <a:t>A view or opinion that is incorrect </a:t>
            </a:r>
          </a:p>
          <a:p>
            <a:pPr lvl="0" indent="457200" rtl="0">
              <a:buNone/>
            </a:pPr>
            <a:r>
              <a:rPr lang="en">
                <a:solidFill>
                  <a:srgbClr val="000000"/>
                </a:solidFill>
              </a:rPr>
              <a:t>because it is based on faulty </a:t>
            </a:r>
          </a:p>
          <a:p>
            <a:pPr lvl="0" indent="457200" rtl="0">
              <a:buNone/>
            </a:pPr>
            <a:r>
              <a:rPr lang="en">
                <a:solidFill>
                  <a:srgbClr val="000000"/>
                </a:solidFill>
              </a:rPr>
              <a:t>thinking or understanding.</a:t>
            </a:r>
          </a:p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000000"/>
                </a:solidFill>
              </a:rPr>
              <a:t>It is the teacher’s job </a:t>
            </a:r>
          </a:p>
          <a:p>
            <a:pPr lvl="0" indent="457200" rtl="0">
              <a:buNone/>
            </a:pPr>
            <a:r>
              <a:rPr lang="en">
                <a:solidFill>
                  <a:srgbClr val="000000"/>
                </a:solidFill>
              </a:rPr>
              <a:t>to find misconceptions</a:t>
            </a:r>
          </a:p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000000"/>
                </a:solidFill>
              </a:rPr>
              <a:t>Examples:</a:t>
            </a:r>
          </a:p>
          <a:p>
            <a:pPr marL="914400" lvl="1" indent="-381000" rtl="0"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Objects that keep things warm (sweaters, mittens, blankets) are sources of heat.</a:t>
            </a:r>
          </a:p>
          <a:p>
            <a:pPr marL="914400" lvl="1" indent="-381000" rtl="0"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Objects that readily become warm (conductors of heat) do not readily become cold.</a:t>
            </a:r>
          </a:p>
          <a:p>
            <a:endParaRPr lang="en">
              <a:solidFill>
                <a:srgbClr val="000000"/>
              </a:solidFill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5932950" y="2229350"/>
            <a:ext cx="2631099" cy="266514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Best Practices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Academic Content Standards</a:t>
            </a:r>
          </a:p>
          <a:p>
            <a:endParaRPr lang="en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Curriculum</a:t>
            </a:r>
          </a:p>
          <a:p>
            <a:endParaRPr lang="en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Assessment</a:t>
            </a:r>
          </a:p>
          <a:p>
            <a:endParaRPr lang="en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Misconceptions</a:t>
            </a:r>
          </a:p>
          <a:p>
            <a:endParaRPr lang="en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Instruction</a:t>
            </a:r>
          </a:p>
          <a:p>
            <a:endParaRPr lang="en">
              <a:solidFill>
                <a:srgbClr val="000000"/>
              </a:solidFill>
            </a:endParaRPr>
          </a:p>
          <a:p>
            <a:endParaRPr lang="en">
              <a:solidFill>
                <a:srgbClr val="000000"/>
              </a:solidFill>
            </a:endParaRPr>
          </a:p>
        </p:txBody>
      </p:sp>
      <p:cxnSp>
        <p:nvCxnSpPr>
          <p:cNvPr id="117" name="Shape 117"/>
          <p:cNvCxnSpPr/>
          <p:nvPr/>
        </p:nvCxnSpPr>
        <p:spPr>
          <a:xfrm>
            <a:off x="4562000" y="22059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" name="Shape 118"/>
          <p:cNvCxnSpPr/>
          <p:nvPr/>
        </p:nvCxnSpPr>
        <p:spPr>
          <a:xfrm>
            <a:off x="4562000" y="3308900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9" name="Shape 119"/>
          <p:cNvCxnSpPr/>
          <p:nvPr/>
        </p:nvCxnSpPr>
        <p:spPr>
          <a:xfrm>
            <a:off x="4562000" y="43415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" name="Shape 120"/>
          <p:cNvCxnSpPr/>
          <p:nvPr/>
        </p:nvCxnSpPr>
        <p:spPr>
          <a:xfrm>
            <a:off x="4572000" y="531932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Instruction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How we teach the content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How the students learn the content</a:t>
            </a:r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RET </a:t>
            </a:r>
            <a:r>
              <a:rPr lang="en" dirty="0" smtClean="0"/>
              <a:t>Activities!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Work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Pick a standard from unit idea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Choose the appropriate time to teach</a:t>
            </a:r>
          </a:p>
          <a:p>
            <a:pPr marL="457200" lvl="0" indent="-419100" rtl="0"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Write objective(s)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Chose one objective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>
                <a:solidFill>
                  <a:srgbClr val="222222"/>
                </a:solidFill>
              </a:rPr>
              <a:t>Write a formative assessment question 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>
                <a:solidFill>
                  <a:srgbClr val="222222"/>
                </a:solidFill>
              </a:rPr>
              <a:t>Write two summative assessment questions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Identify potential misconceptions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222222"/>
                </a:solidFill>
              </a:rPr>
              <a:t>Plan how to implement instruction. </a:t>
            </a:r>
          </a:p>
          <a:p>
            <a:endParaRPr lang="en" dirty="0">
              <a:solidFill>
                <a:srgbClr val="222222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Best Practices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Academic Content Standards</a:t>
            </a:r>
          </a:p>
          <a:p>
            <a:pPr marL="0" indent="0">
              <a:buNone/>
            </a:pPr>
            <a:endParaRPr lang="en" dirty="0">
              <a:solidFill>
                <a:srgbClr val="000000"/>
              </a:solidFill>
            </a:endParaRPr>
          </a:p>
          <a:p>
            <a:endParaRPr lang="en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Academic Content Standards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</a:t>
            </a:r>
            <a:r>
              <a:rPr lang="en" dirty="0" smtClean="0"/>
              <a:t>tandards </a:t>
            </a:r>
            <a:r>
              <a:rPr lang="en" dirty="0"/>
              <a:t>mandated </a:t>
            </a:r>
            <a:r>
              <a:rPr lang="en" dirty="0" smtClean="0"/>
              <a:t>by your </a:t>
            </a:r>
            <a:r>
              <a:rPr lang="en" dirty="0"/>
              <a:t>district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K</a:t>
            </a:r>
            <a:r>
              <a:rPr lang="en" dirty="0" smtClean="0"/>
              <a:t>now standards </a:t>
            </a:r>
            <a:r>
              <a:rPr lang="en" dirty="0"/>
              <a:t>thoroughly!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Example: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u="sng" dirty="0"/>
              <a:t>Ohio State Revised Science Education Standards: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u="sng" dirty="0"/>
              <a:t>Chemistry, Interactions of Matter, Chemical Reactions, Energy: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/>
              <a:t>For chemical systems, potential energy is in the form of chemical energy and kinetic energy is in the form of thermal energy. The total amount of chemical energy and/or thermal energy in a system is impossible to measure. </a:t>
            </a:r>
            <a:r>
              <a:rPr lang="en" sz="2000" dirty="0">
                <a:solidFill>
                  <a:srgbClr val="FF0000"/>
                </a:solidFill>
              </a:rPr>
              <a:t>However, the energy change of a system can be calculated from measurements (mass and change in temperature) from calorimetry experiments in the laboratory. </a:t>
            </a:r>
            <a:r>
              <a:rPr lang="en" sz="2000" dirty="0"/>
              <a:t>Conservation of energy is an important component of calorimetry equations. </a:t>
            </a:r>
          </a:p>
        </p:txBody>
      </p:sp>
      <p:pic>
        <p:nvPicPr>
          <p:cNvPr id="2050" name="Picture 2" descr="http://www.jce.divched.org/sites/www.jce.divched.org/files/styles/medium/public/images/article/next-generation-science-standards.png?itok=pQKA5HQ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927" y="1709739"/>
            <a:ext cx="1680186" cy="171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Best Practices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Academic Content Standards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Curriculum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endParaRPr lang="en" dirty="0">
              <a:solidFill>
                <a:srgbClr val="000000"/>
              </a:solidFill>
            </a:endParaRPr>
          </a:p>
          <a:p>
            <a:endParaRPr lang="en" dirty="0">
              <a:solidFill>
                <a:srgbClr val="000000"/>
              </a:solidFill>
            </a:endParaRPr>
          </a:p>
        </p:txBody>
      </p:sp>
      <p:cxnSp>
        <p:nvCxnSpPr>
          <p:cNvPr id="55" name="Shape 55"/>
          <p:cNvCxnSpPr/>
          <p:nvPr/>
        </p:nvCxnSpPr>
        <p:spPr>
          <a:xfrm>
            <a:off x="4562000" y="22059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Curriculum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Time frame for teaching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Student learning objectives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Example:</a:t>
            </a:r>
          </a:p>
          <a:p>
            <a:pPr lvl="0" indent="457200" rtl="0">
              <a:buNone/>
            </a:pPr>
            <a:r>
              <a:rPr lang="en" sz="2000" dirty="0"/>
              <a:t>Time: January 21-24, 2013 	(4 days) </a:t>
            </a:r>
          </a:p>
          <a:p>
            <a:pPr lvl="0" indent="457200" rtl="0">
              <a:buNone/>
            </a:pPr>
            <a:r>
              <a:rPr lang="en" sz="2000" dirty="0"/>
              <a:t>Student Learning Objectives: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 dirty="0"/>
              <a:t>- I can identify the equation for heat, the variables, and units. 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 dirty="0"/>
              <a:t>- I can design and interpret the results of an experiment in which calorimetry is used to determine the change in heat.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 dirty="0"/>
              <a:t>- I can calculate the energy changes in a chemical system using data from calorimetry experiments. 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 dirty="0"/>
              <a:t>- I can use specific heat values to calculate the thermal energy change, the temperature, or mass of a material in calorimetry.</a:t>
            </a:r>
          </a:p>
          <a:p>
            <a:endParaRPr lang="en" sz="2000" dirty="0"/>
          </a:p>
          <a:p>
            <a:endParaRPr lang="en" sz="2000" dirty="0"/>
          </a:p>
        </p:txBody>
      </p:sp>
      <p:pic>
        <p:nvPicPr>
          <p:cNvPr id="1026" name="Picture 2" descr="http://solpowerpeople.com/wp-content/uploads/2013/01/solar-pv-curriculum-developmen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8" t="778" r="9836" b="12062"/>
          <a:stretch/>
        </p:blipFill>
        <p:spPr bwMode="auto">
          <a:xfrm>
            <a:off x="6086475" y="114300"/>
            <a:ext cx="3057525" cy="297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Curriculum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54017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Objectives</a:t>
            </a:r>
          </a:p>
          <a:p>
            <a:endParaRPr lang="en" b="1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endParaRPr lang="en" b="1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endParaRPr lang="en" b="1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74" name="Picture 2" descr="http://projects.siyavula.com/naturalsciences/files/2012/04/bloo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7" y="1724578"/>
            <a:ext cx="6215062" cy="4474355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rot="19990704">
            <a:off x="5214269" y="1490244"/>
            <a:ext cx="957262" cy="4943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9990704">
            <a:off x="4016119" y="1636009"/>
            <a:ext cx="328396" cy="45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9990704">
            <a:off x="1131746" y="5752739"/>
            <a:ext cx="328396" cy="45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rot="1568116">
            <a:off x="2316792" y="1606713"/>
            <a:ext cx="957262" cy="4943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Best Practices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Academic Content Standards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Curriculum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0000"/>
                </a:solidFill>
              </a:rPr>
              <a:t>Assessment</a:t>
            </a:r>
          </a:p>
          <a:p>
            <a:endParaRPr lang="en" dirty="0">
              <a:solidFill>
                <a:srgbClr val="000000"/>
              </a:solidFill>
            </a:endParaRPr>
          </a:p>
          <a:p>
            <a:endParaRPr lang="en" dirty="0">
              <a:solidFill>
                <a:srgbClr val="000000"/>
              </a:solidFill>
            </a:endParaRPr>
          </a:p>
        </p:txBody>
      </p:sp>
      <p:cxnSp>
        <p:nvCxnSpPr>
          <p:cNvPr id="78" name="Shape 78"/>
          <p:cNvCxnSpPr/>
          <p:nvPr/>
        </p:nvCxnSpPr>
        <p:spPr>
          <a:xfrm>
            <a:off x="4562000" y="2205975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9" name="Shape 79"/>
          <p:cNvCxnSpPr/>
          <p:nvPr/>
        </p:nvCxnSpPr>
        <p:spPr>
          <a:xfrm>
            <a:off x="4562000" y="3308900"/>
            <a:ext cx="0" cy="480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Assessment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Students need many </a:t>
            </a:r>
            <a:r>
              <a:rPr lang="en" dirty="0" smtClean="0"/>
              <a:t>opportunities </a:t>
            </a:r>
            <a:r>
              <a:rPr lang="en" dirty="0"/>
              <a:t>to show their learning.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Formative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/>
              <a:t>During the learning process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/>
              <a:t>Question of the Day, Observation, Stickies </a:t>
            </a:r>
            <a:r>
              <a:rPr lang="en" dirty="0" smtClean="0"/>
              <a:t>Voting, Generated List of Essential Questions</a:t>
            </a:r>
            <a:endParaRPr lang="en" dirty="0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Summative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/>
              <a:t>At the end of the learning process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 dirty="0"/>
              <a:t>Lab Practical, Written </a:t>
            </a:r>
            <a:r>
              <a:rPr lang="en" dirty="0" smtClean="0"/>
              <a:t>Test, Challenge</a:t>
            </a:r>
          </a:p>
          <a:p>
            <a:pPr marL="533400" lvl="1" indent="0" rtl="0">
              <a:buClr>
                <a:schemeClr val="dk1"/>
              </a:buClr>
              <a:buSzPct val="80000"/>
              <a:buNone/>
            </a:pPr>
            <a:r>
              <a:rPr lang="en" smtClean="0"/>
              <a:t>    Solution Presentation</a:t>
            </a:r>
          </a:p>
        </p:txBody>
      </p:sp>
      <p:pic>
        <p:nvPicPr>
          <p:cNvPr id="4098" name="Picture 2" descr="aptitude_test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93" y="4212638"/>
            <a:ext cx="1837807" cy="21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Assessment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Formative Assessment (q m C T Walls)</a:t>
            </a:r>
          </a:p>
          <a:p>
            <a:pPr marL="457200" lvl="0" indent="0" rtl="0">
              <a:buNone/>
            </a:pPr>
            <a:r>
              <a:rPr lang="en" sz="2800" dirty="0"/>
              <a:t>Go to the symbol for the measurement :</a:t>
            </a:r>
          </a:p>
          <a:p>
            <a:pPr marL="457200" lvl="0" indent="0" rtl="0">
              <a:buNone/>
            </a:pPr>
            <a:r>
              <a:rPr lang="en" sz="2800" dirty="0"/>
              <a:t>2.8 </a:t>
            </a:r>
            <a:r>
              <a:rPr lang="en" sz="2800" dirty="0" smtClean="0"/>
              <a:t>g</a:t>
            </a:r>
            <a:r>
              <a:rPr lang="en" sz="2800" dirty="0"/>
              <a:t>	15.6 </a:t>
            </a:r>
            <a:r>
              <a:rPr lang="en" sz="2800" dirty="0" smtClean="0"/>
              <a:t>J</a:t>
            </a:r>
            <a:r>
              <a:rPr lang="en" sz="2800" dirty="0"/>
              <a:t>	</a:t>
            </a:r>
            <a:r>
              <a:rPr lang="en" sz="2800" dirty="0" smtClean="0"/>
              <a:t>22.5</a:t>
            </a:r>
            <a:r>
              <a:rPr lang="en" sz="2800" baseline="30000" dirty="0" smtClean="0"/>
              <a:t>o</a:t>
            </a:r>
            <a:r>
              <a:rPr lang="en" sz="2800" dirty="0" smtClean="0"/>
              <a:t>C</a:t>
            </a:r>
            <a:r>
              <a:rPr lang="en" sz="2800" dirty="0"/>
              <a:t>	4.18 J/</a:t>
            </a:r>
            <a:r>
              <a:rPr lang="en" sz="2800" baseline="30000" dirty="0"/>
              <a:t>o</a:t>
            </a:r>
            <a:r>
              <a:rPr lang="en" sz="2800" dirty="0"/>
              <a:t>Cg</a:t>
            </a:r>
          </a:p>
          <a:p>
            <a:pPr marL="457200" lvl="0" indent="-4064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Summative Assessment (Test)</a:t>
            </a:r>
          </a:p>
          <a:p>
            <a:pPr marL="457200" lvl="0" indent="0" rtl="0">
              <a:buNone/>
            </a:pPr>
            <a:r>
              <a:rPr lang="en" sz="2800" dirty="0"/>
              <a:t>The specific heat of aluminum is 0.90 J/g·°C. How much thermal energy is required to raise the temperature of 10 grams of aluminum from 10°C to 20°C?</a:t>
            </a:r>
          </a:p>
          <a:p>
            <a:pPr marL="457200" lvl="0" indent="0" rtl="0">
              <a:buNone/>
            </a:pPr>
            <a:r>
              <a:rPr lang="en" sz="2800" dirty="0"/>
              <a:t>A. 100.9 J					C. 111 J</a:t>
            </a:r>
          </a:p>
          <a:p>
            <a:pPr marL="457200" lvl="0" indent="0" rtl="0">
              <a:buNone/>
            </a:pPr>
            <a:r>
              <a:rPr lang="en" sz="2800" dirty="0"/>
              <a:t>B. 0.009 J					D. 90 J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406</Words>
  <Application>Microsoft Office PowerPoint</Application>
  <PresentationFormat>On-screen Show (4:3)</PresentationFormat>
  <Paragraphs>100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Theme</vt:lpstr>
      <vt:lpstr>Academic Content Standards, Curriculum, Assessment, Misconceptions, and Instruction</vt:lpstr>
      <vt:lpstr>Best Practices</vt:lpstr>
      <vt:lpstr>Academic Content Standards</vt:lpstr>
      <vt:lpstr>Best Practices</vt:lpstr>
      <vt:lpstr>Curriculum</vt:lpstr>
      <vt:lpstr>Curriculum</vt:lpstr>
      <vt:lpstr>Best Practices</vt:lpstr>
      <vt:lpstr>Assessment</vt:lpstr>
      <vt:lpstr>Assessment</vt:lpstr>
      <vt:lpstr>Best Practices</vt:lpstr>
      <vt:lpstr>Misconceptions</vt:lpstr>
      <vt:lpstr>Best Practices</vt:lpstr>
      <vt:lpstr>Instruction</vt:lpstr>
      <vt:lpstr>The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Content Standards, Curriculum, Assessment, Misconceptions, and Instruction</dc:title>
  <dc:creator>Kathryn Blankenship</dc:creator>
  <cp:lastModifiedBy>Debora A Liberi</cp:lastModifiedBy>
  <cp:revision>11</cp:revision>
  <dcterms:modified xsi:type="dcterms:W3CDTF">2013-10-29T14:36:20Z</dcterms:modified>
</cp:coreProperties>
</file>